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9803" autoAdjust="0"/>
  </p:normalViewPr>
  <p:slideViewPr>
    <p:cSldViewPr>
      <p:cViewPr varScale="1">
        <p:scale>
          <a:sx n="84" d="100"/>
          <a:sy n="84" d="100"/>
        </p:scale>
        <p:origin x="-896" y="-1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0" y="2"/>
            <a:ext cx="1447800" cy="6856413"/>
          </a:xfrm>
          <a:prstGeom prst="rect">
            <a:avLst/>
          </a:prstGeom>
          <a:gradFill rotWithShape="0">
            <a:gsLst>
              <a:gs pos="0">
                <a:srgbClr val="33CCCC"/>
              </a:gs>
              <a:gs pos="50000">
                <a:srgbClr val="33CCCC">
                  <a:gamma/>
                  <a:tint val="0"/>
                  <a:invGamma/>
                </a:srgbClr>
              </a:gs>
              <a:gs pos="100000">
                <a:srgbClr val="33CC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>
              <a:latin typeface="Times New Roman" charset="0"/>
            </a:endParaRPr>
          </a:p>
        </p:txBody>
      </p:sp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1" y="1447800"/>
            <a:ext cx="9142413" cy="1752600"/>
          </a:xfrm>
          <a:prstGeom prst="rect">
            <a:avLst/>
          </a:prstGeom>
          <a:gradFill rotWithShape="0">
            <a:gsLst>
              <a:gs pos="0">
                <a:srgbClr val="33CCCC">
                  <a:gamma/>
                  <a:tint val="0"/>
                  <a:invGamma/>
                </a:srgbClr>
              </a:gs>
              <a:gs pos="100000">
                <a:srgbClr val="33CCCC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>
              <a:latin typeface="Times New Roman" charset="0"/>
            </a:endParaRP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0" y="3505200"/>
            <a:ext cx="4724400" cy="152400"/>
          </a:xfrm>
          <a:prstGeom prst="rect">
            <a:avLst/>
          </a:prstGeom>
          <a:solidFill>
            <a:schemeClr val="accent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>
              <a:latin typeface="Times New Roman" charset="0"/>
            </a:endParaRPr>
          </a:p>
        </p:txBody>
      </p:sp>
      <p:sp>
        <p:nvSpPr>
          <p:cNvPr id="647172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676400"/>
            <a:ext cx="7772400" cy="1371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47173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2057400" y="41148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 b="0">
                <a:latin typeface="Tw Cen MT" pitchFamily="34" charset="0"/>
              </a:defRPr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b="0"/>
            </a:lvl1pPr>
            <a:lvl2pPr>
              <a:defRPr b="0"/>
            </a:lvl2pPr>
            <a:lvl3pPr>
              <a:defRPr b="0"/>
            </a:lvl3pPr>
            <a:lvl4pPr>
              <a:defRPr b="0"/>
            </a:lvl4pPr>
            <a:lvl5pPr>
              <a:defRPr b="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11513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268761"/>
            <a:ext cx="3810000" cy="5265392"/>
          </a:xfrm>
        </p:spPr>
        <p:txBody>
          <a:bodyPr/>
          <a:lstStyle>
            <a:lvl1pPr>
              <a:defRPr sz="2800" b="0">
                <a:latin typeface="Tw Cen MT" pitchFamily="34" charset="0"/>
              </a:defRPr>
            </a:lvl1pPr>
            <a:lvl2pPr>
              <a:defRPr sz="2400" b="0">
                <a:latin typeface="Tw Cen MT" pitchFamily="34" charset="0"/>
              </a:defRPr>
            </a:lvl2pPr>
            <a:lvl3pPr>
              <a:defRPr sz="2000" b="0">
                <a:latin typeface="Tw Cen MT" pitchFamily="34" charset="0"/>
              </a:defRPr>
            </a:lvl3pPr>
            <a:lvl4pPr>
              <a:defRPr sz="1800" b="0">
                <a:latin typeface="Tw Cen MT" pitchFamily="34" charset="0"/>
              </a:defRPr>
            </a:lvl4pPr>
            <a:lvl5pPr>
              <a:defRPr sz="1800" b="0">
                <a:latin typeface="Tw Cen MT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68760"/>
            <a:ext cx="3810000" cy="5265393"/>
          </a:xfrm>
        </p:spPr>
        <p:txBody>
          <a:bodyPr/>
          <a:lstStyle>
            <a:lvl1pPr>
              <a:defRPr sz="2800" b="0">
                <a:latin typeface="Tw Cen MT" pitchFamily="34" charset="0"/>
              </a:defRPr>
            </a:lvl1pPr>
            <a:lvl2pPr>
              <a:defRPr sz="2400" b="0">
                <a:latin typeface="Tw Cen MT" pitchFamily="34" charset="0"/>
              </a:defRPr>
            </a:lvl2pPr>
            <a:lvl3pPr>
              <a:defRPr sz="2000" b="0">
                <a:latin typeface="Tw Cen MT" pitchFamily="34" charset="0"/>
              </a:defRPr>
            </a:lvl3pPr>
            <a:lvl4pPr>
              <a:defRPr sz="1800" b="0">
                <a:latin typeface="Tw Cen MT" pitchFamily="34" charset="0"/>
              </a:defRPr>
            </a:lvl4pPr>
            <a:lvl5pPr>
              <a:defRPr sz="1800" b="0">
                <a:latin typeface="Tw Cen MT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6146" name="Rectangle 2"/>
          <p:cNvSpPr>
            <a:spLocks noChangeArrowheads="1"/>
          </p:cNvSpPr>
          <p:nvPr/>
        </p:nvSpPr>
        <p:spPr bwMode="auto">
          <a:xfrm>
            <a:off x="0" y="2"/>
            <a:ext cx="685800" cy="6856413"/>
          </a:xfrm>
          <a:prstGeom prst="rect">
            <a:avLst/>
          </a:prstGeom>
          <a:gradFill rotWithShape="0">
            <a:gsLst>
              <a:gs pos="0">
                <a:srgbClr val="33CCCC">
                  <a:gamma/>
                  <a:tint val="0"/>
                  <a:invGamma/>
                </a:srgbClr>
              </a:gs>
              <a:gs pos="100000">
                <a:srgbClr val="33CCCC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>
              <a:latin typeface="Times New Roman" charset="0"/>
            </a:endParaRPr>
          </a:p>
        </p:txBody>
      </p:sp>
      <p:sp>
        <p:nvSpPr>
          <p:cNvPr id="646147" name="Rectangle 3"/>
          <p:cNvSpPr>
            <a:spLocks noChangeArrowheads="1"/>
          </p:cNvSpPr>
          <p:nvPr/>
        </p:nvSpPr>
        <p:spPr bwMode="auto">
          <a:xfrm>
            <a:off x="0" y="908720"/>
            <a:ext cx="4724400" cy="152400"/>
          </a:xfrm>
          <a:prstGeom prst="rect">
            <a:avLst/>
          </a:prstGeom>
          <a:solidFill>
            <a:schemeClr val="accent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>
              <a:latin typeface="Times New Roman" charset="0"/>
            </a:endParaRPr>
          </a:p>
        </p:txBody>
      </p:sp>
      <p:sp>
        <p:nvSpPr>
          <p:cNvPr id="646148" name="Rectangle 4"/>
          <p:cNvSpPr>
            <a:spLocks noChangeArrowheads="1"/>
          </p:cNvSpPr>
          <p:nvPr/>
        </p:nvSpPr>
        <p:spPr bwMode="auto">
          <a:xfrm>
            <a:off x="685800" y="6629402"/>
            <a:ext cx="3505200" cy="227013"/>
          </a:xfrm>
          <a:prstGeom prst="rect">
            <a:avLst/>
          </a:prstGeom>
          <a:gradFill rotWithShape="1">
            <a:gsLst>
              <a:gs pos="0">
                <a:schemeClr val="folHlink">
                  <a:gamma/>
                  <a:shade val="63137"/>
                  <a:invGamma/>
                </a:schemeClr>
              </a:gs>
              <a:gs pos="50000">
                <a:schemeClr val="folHlink"/>
              </a:gs>
              <a:gs pos="100000">
                <a:schemeClr val="folHlink">
                  <a:gamma/>
                  <a:shade val="63137"/>
                  <a:invGamma/>
                </a:schemeClr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>
              <a:latin typeface="Times New Roman" charset="0"/>
            </a:endParaRPr>
          </a:p>
        </p:txBody>
      </p:sp>
      <p:sp>
        <p:nvSpPr>
          <p:cNvPr id="646149" name="Rectangle 5"/>
          <p:cNvSpPr>
            <a:spLocks noChangeArrowheads="1"/>
          </p:cNvSpPr>
          <p:nvPr/>
        </p:nvSpPr>
        <p:spPr bwMode="auto">
          <a:xfrm>
            <a:off x="800100" y="2704"/>
            <a:ext cx="8380412" cy="762000"/>
          </a:xfrm>
          <a:prstGeom prst="rect">
            <a:avLst/>
          </a:prstGeom>
          <a:gradFill rotWithShape="0">
            <a:gsLst>
              <a:gs pos="0">
                <a:srgbClr val="33CCCC">
                  <a:gamma/>
                  <a:tint val="0"/>
                  <a:invGamma/>
                </a:srgbClr>
              </a:gs>
              <a:gs pos="100000">
                <a:srgbClr val="33CCCC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>
              <a:latin typeface="Times New Roman" charset="0"/>
            </a:endParaRPr>
          </a:p>
        </p:txBody>
      </p:sp>
      <p:sp>
        <p:nvSpPr>
          <p:cNvPr id="646150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674688" y="-27384"/>
            <a:ext cx="8001768" cy="792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dirty="0" smtClean="0"/>
          </a:p>
        </p:txBody>
      </p:sp>
      <p:sp>
        <p:nvSpPr>
          <p:cNvPr id="64615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268761"/>
            <a:ext cx="7772400" cy="526539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w Cen MT Condensed" pitchFamily="34" charset="0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w Cen MT Condensed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w Cen MT Condensed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w Cen MT Condensed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w Cen MT Condensed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itchFamily="18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itchFamily="18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itchFamily="18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l"/>
        <a:defRPr kumimoji="1" sz="2800" b="1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Font typeface="Wingdings" pitchFamily="2" charset="2"/>
        <a:buChar char="§"/>
        <a:defRPr kumimoji="1" sz="2400" b="1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kumimoji="1" b="1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b="1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sz="quarter"/>
          </p:nvPr>
        </p:nvSpPr>
        <p:spPr/>
        <p:txBody>
          <a:bodyPr/>
          <a:lstStyle/>
          <a:p>
            <a:r>
              <a:rPr lang="en-US" dirty="0" smtClean="0"/>
              <a:t>JavaScript Object Model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sz="quarter" idx="1"/>
          </p:nvPr>
        </p:nvSpPr>
        <p:spPr/>
        <p:txBody>
          <a:bodyPr/>
          <a:lstStyle/>
          <a:p>
            <a:r>
              <a:rPr lang="en-US" dirty="0" smtClean="0"/>
              <a:t>Giuseppe Attardi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0" y="6173788"/>
            <a:ext cx="9144000" cy="368300"/>
          </a:xfrm>
          <a:prstGeom prst="rect">
            <a:avLst/>
          </a:prstGeom>
          <a:solidFill>
            <a:schemeClr val="bg1">
              <a:lumMod val="65000"/>
            </a:schemeClr>
          </a:solidFill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>
            <a:spAutoFit/>
          </a:bodyPr>
          <a:lstStyle/>
          <a:p>
            <a:pPr>
              <a:tabLst>
                <a:tab pos="1524000" algn="l"/>
                <a:tab pos="8697913" algn="r"/>
              </a:tabLst>
              <a:defRPr/>
            </a:pPr>
            <a:r>
              <a:rPr lang="en-US" dirty="0">
                <a:latin typeface="Tw Cen MT" panose="020B0602020104020603" pitchFamily="34" charset="0"/>
              </a:rPr>
              <a:t>		</a:t>
            </a:r>
          </a:p>
        </p:txBody>
      </p:sp>
      <p:grpSp>
        <p:nvGrpSpPr>
          <p:cNvPr id="6" name="Group 6"/>
          <p:cNvGrpSpPr>
            <a:grpSpLocks/>
          </p:cNvGrpSpPr>
          <p:nvPr/>
        </p:nvGrpSpPr>
        <p:grpSpPr bwMode="auto">
          <a:xfrm>
            <a:off x="7596188" y="115888"/>
            <a:ext cx="1081087" cy="1254125"/>
            <a:chOff x="423" y="2976"/>
            <a:chExt cx="951" cy="1055"/>
          </a:xfrm>
        </p:grpSpPr>
        <p:pic>
          <p:nvPicPr>
            <p:cNvPr id="7" name="Picture 7" descr="cherubino"/>
            <p:cNvPicPr>
              <a:picLocks noChangeAspect="1" noChangeArrowheads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470" y="2976"/>
              <a:ext cx="822" cy="8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8" name="Text Box 8"/>
            <p:cNvSpPr txBox="1">
              <a:spLocks noChangeArrowheads="1"/>
            </p:cNvSpPr>
            <p:nvPr/>
          </p:nvSpPr>
          <p:spPr bwMode="auto">
            <a:xfrm>
              <a:off x="423" y="3839"/>
              <a:ext cx="951" cy="1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eaLnBrk="1" hangingPunct="1"/>
              <a:r>
                <a:rPr lang="en-US" sz="900">
                  <a:solidFill>
                    <a:srgbClr val="006699"/>
                  </a:solidFill>
                  <a:latin typeface="Palatino Linotype" pitchFamily="18" charset="0"/>
                </a:rPr>
                <a:t>Università di Pisa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0248754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JavaScript in two slides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268761"/>
            <a:ext cx="8458200" cy="5265392"/>
          </a:xfrm>
        </p:spPr>
        <p:txBody>
          <a:bodyPr>
            <a:normAutofit/>
          </a:bodyPr>
          <a:lstStyle/>
          <a:p>
            <a:r>
              <a:rPr lang="en-US" sz="3200" dirty="0"/>
              <a:t>Objects map strings to values (properties):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 err="1">
                <a:latin typeface="Lucida Console" charset="0"/>
              </a:rPr>
              <a:t>var</a:t>
            </a:r>
            <a:r>
              <a:rPr lang="en-US" dirty="0">
                <a:latin typeface="Lucida Console" charset="0"/>
              </a:rPr>
              <a:t> </a:t>
            </a:r>
            <a:r>
              <a:rPr lang="en-US" dirty="0" err="1">
                <a:latin typeface="Lucida Console" charset="0"/>
              </a:rPr>
              <a:t>obj</a:t>
            </a:r>
            <a:r>
              <a:rPr lang="en-US" dirty="0">
                <a:latin typeface="Lucida Console" charset="0"/>
              </a:rPr>
              <a:t> = new Object;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 err="1">
                <a:latin typeface="Lucida Console" charset="0"/>
              </a:rPr>
              <a:t>obj</a:t>
            </a:r>
            <a:r>
              <a:rPr lang="en-US" dirty="0" smtClean="0">
                <a:latin typeface="Lucida Console" charset="0"/>
              </a:rPr>
              <a:t>["prop"] </a:t>
            </a:r>
            <a:r>
              <a:rPr lang="en-US" dirty="0">
                <a:latin typeface="Lucida Console" charset="0"/>
              </a:rPr>
              <a:t>= 42;	</a:t>
            </a:r>
            <a:r>
              <a:rPr lang="en-US" dirty="0" smtClean="0">
                <a:latin typeface="Lucida Console" charset="0"/>
              </a:rPr>
              <a:t>	</a:t>
            </a:r>
            <a:r>
              <a:rPr lang="en-US" i="1" dirty="0" smtClean="0">
                <a:latin typeface="Lucida Console" charset="0"/>
              </a:rPr>
              <a:t>=</a:t>
            </a:r>
            <a:r>
              <a:rPr lang="en-US" i="1" dirty="0">
                <a:latin typeface="Lucida Console" charset="0"/>
              </a:rPr>
              <a:t>&gt; </a:t>
            </a:r>
            <a:r>
              <a:rPr lang="en-US" dirty="0" err="1">
                <a:latin typeface="Lucida Console" charset="0"/>
              </a:rPr>
              <a:t>obj.prop</a:t>
            </a:r>
            <a:endParaRPr lang="en-US" dirty="0">
              <a:latin typeface="Lucida Console" charset="0"/>
            </a:endParaRP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 err="1">
                <a:latin typeface="Lucida Console" charset="0"/>
              </a:rPr>
              <a:t>obj</a:t>
            </a:r>
            <a:r>
              <a:rPr lang="en-US" dirty="0" smtClean="0">
                <a:latin typeface="Lucida Console" charset="0"/>
              </a:rPr>
              <a:t>[</a:t>
            </a:r>
            <a:r>
              <a:rPr lang="en-US" dirty="0">
                <a:latin typeface="Lucida Console" charset="0"/>
              </a:rPr>
              <a:t>"</a:t>
            </a:r>
            <a:r>
              <a:rPr lang="en-US" dirty="0" smtClean="0">
                <a:latin typeface="Lucida Console" charset="0"/>
              </a:rPr>
              <a:t>0</a:t>
            </a:r>
            <a:r>
              <a:rPr lang="en-US" dirty="0">
                <a:latin typeface="Lucida Console" charset="0"/>
              </a:rPr>
              <a:t>"</a:t>
            </a:r>
            <a:r>
              <a:rPr lang="en-US" dirty="0" smtClean="0">
                <a:latin typeface="Lucida Console" charset="0"/>
              </a:rPr>
              <a:t>] </a:t>
            </a:r>
            <a:r>
              <a:rPr lang="en-US" dirty="0">
                <a:latin typeface="Lucida Console" charset="0"/>
              </a:rPr>
              <a:t>= “hello”;		</a:t>
            </a:r>
            <a:r>
              <a:rPr lang="en-US" i="1" dirty="0">
                <a:latin typeface="Lucida Console" charset="0"/>
              </a:rPr>
              <a:t>=&gt;</a:t>
            </a:r>
            <a:r>
              <a:rPr lang="en-US" dirty="0">
                <a:latin typeface="Lucida Console" charset="0"/>
              </a:rPr>
              <a:t> </a:t>
            </a:r>
            <a:r>
              <a:rPr lang="en-US" dirty="0" err="1">
                <a:latin typeface="Lucida Console" charset="0"/>
              </a:rPr>
              <a:t>obj</a:t>
            </a:r>
            <a:r>
              <a:rPr lang="en-US" dirty="0">
                <a:latin typeface="Lucida Console" charset="0"/>
              </a:rPr>
              <a:t>[0]</a:t>
            </a:r>
          </a:p>
          <a:p>
            <a:r>
              <a:rPr lang="en-US" sz="3200" dirty="0"/>
              <a:t>Functions are first-class objects: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>
                <a:latin typeface="Lucida Console" charset="0"/>
              </a:rPr>
              <a:t>function fact(n) {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>
                <a:latin typeface="Lucida Console" charset="0"/>
              </a:rPr>
              <a:t>  return (n </a:t>
            </a:r>
            <a:r>
              <a:rPr lang="en-US" dirty="0" smtClean="0">
                <a:latin typeface="Lucida Console" charset="0"/>
              </a:rPr>
              <a:t>== </a:t>
            </a:r>
            <a:r>
              <a:rPr lang="en-US" dirty="0">
                <a:latin typeface="Lucida Console" charset="0"/>
              </a:rPr>
              <a:t>0</a:t>
            </a:r>
            <a:r>
              <a:rPr lang="en-US" dirty="0" smtClean="0">
                <a:latin typeface="Lucida Console" charset="0"/>
              </a:rPr>
              <a:t>) </a:t>
            </a:r>
            <a:r>
              <a:rPr lang="en-US" dirty="0">
                <a:latin typeface="Lucida Console" charset="0"/>
              </a:rPr>
              <a:t>? </a:t>
            </a:r>
            <a:r>
              <a:rPr lang="en-US" dirty="0" smtClean="0">
                <a:latin typeface="Lucida Console" charset="0"/>
              </a:rPr>
              <a:t>1 </a:t>
            </a:r>
            <a:r>
              <a:rPr lang="en-US" dirty="0">
                <a:latin typeface="Lucida Console" charset="0"/>
              </a:rPr>
              <a:t>: n </a:t>
            </a:r>
            <a:r>
              <a:rPr lang="en-US" dirty="0" smtClean="0">
                <a:latin typeface="Lucida Console" charset="0"/>
              </a:rPr>
              <a:t>* fact</a:t>
            </a:r>
            <a:r>
              <a:rPr lang="en-US" dirty="0">
                <a:latin typeface="Lucida Console" charset="0"/>
              </a:rPr>
              <a:t>(n-1);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>
                <a:latin typeface="Lucida Console" charset="0"/>
              </a:rPr>
              <a:t>}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 err="1">
                <a:latin typeface="Lucida Console" charset="0"/>
              </a:rPr>
              <a:t>fact.desc</a:t>
            </a:r>
            <a:r>
              <a:rPr lang="en-US" dirty="0">
                <a:latin typeface="Lucida Console" charset="0"/>
              </a:rPr>
              <a:t> = "</a:t>
            </a:r>
            <a:r>
              <a:rPr lang="en-US" dirty="0" smtClean="0">
                <a:latin typeface="Lucida Console" charset="0"/>
              </a:rPr>
              <a:t>Factorial function</a:t>
            </a:r>
            <a:r>
              <a:rPr lang="en-US" dirty="0">
                <a:latin typeface="Lucida Console" charset="0"/>
              </a:rPr>
              <a:t>"</a:t>
            </a:r>
            <a:r>
              <a:rPr lang="en-US" dirty="0" smtClean="0">
                <a:latin typeface="Lucida Console" charset="0"/>
              </a:rPr>
              <a:t>;</a:t>
            </a:r>
            <a:endParaRPr lang="en-US" dirty="0">
              <a:latin typeface="Lucida Console" charset="0"/>
            </a:endParaRPr>
          </a:p>
          <a:p>
            <a:pPr marL="0" indent="0">
              <a:buNone/>
            </a:pP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133005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JS in two slides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sz="3200" dirty="0"/>
              <a:t>So methods are function-valued properties: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 err="1">
                <a:latin typeface="Lucida Console" charset="0"/>
              </a:rPr>
              <a:t>obj.frob</a:t>
            </a:r>
            <a:r>
              <a:rPr lang="en-US" dirty="0">
                <a:latin typeface="Lucida Console" charset="0"/>
              </a:rPr>
              <a:t> = function (n) {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>
                <a:latin typeface="Lucida Console" charset="0"/>
              </a:rPr>
              <a:t>    </a:t>
            </a:r>
            <a:r>
              <a:rPr lang="en-US" dirty="0" err="1">
                <a:latin typeface="Lucida Console" charset="0"/>
              </a:rPr>
              <a:t>this.prop</a:t>
            </a:r>
            <a:r>
              <a:rPr lang="en-US" dirty="0">
                <a:latin typeface="Lucida Console" charset="0"/>
              </a:rPr>
              <a:t> += n;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>
                <a:latin typeface="Lucida Console" charset="0"/>
              </a:rPr>
              <a:t>};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 err="1">
                <a:latin typeface="Lucida Console" charset="0"/>
              </a:rPr>
              <a:t>obj.frob</a:t>
            </a:r>
            <a:r>
              <a:rPr lang="en-US" dirty="0">
                <a:latin typeface="Lucida Console" charset="0"/>
              </a:rPr>
              <a:t>(6);		</a:t>
            </a:r>
            <a:r>
              <a:rPr lang="en-US" i="1" dirty="0">
                <a:latin typeface="Lucida Console" charset="0"/>
              </a:rPr>
              <a:t>=&gt;</a:t>
            </a:r>
            <a:r>
              <a:rPr lang="en-US" dirty="0">
                <a:latin typeface="Lucida Console" charset="0"/>
              </a:rPr>
              <a:t> </a:t>
            </a:r>
            <a:r>
              <a:rPr lang="en-US" dirty="0" err="1">
                <a:latin typeface="Lucida Console" charset="0"/>
              </a:rPr>
              <a:t>obj.prop</a:t>
            </a:r>
            <a:r>
              <a:rPr lang="en-US" dirty="0">
                <a:latin typeface="Lucida Console" charset="0"/>
              </a:rPr>
              <a:t> == 48</a:t>
            </a:r>
          </a:p>
          <a:p>
            <a:pPr>
              <a:lnSpc>
                <a:spcPct val="100000"/>
              </a:lnSpc>
            </a:pPr>
            <a:r>
              <a:rPr lang="en-US" sz="3200" dirty="0"/>
              <a:t>Permissiveness throughout.  Oops.</a:t>
            </a:r>
            <a:endParaRPr lang="en-US" dirty="0">
              <a:latin typeface="Lucida Console" charset="0"/>
            </a:endParaRP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 err="1">
                <a:latin typeface="Lucida Console" charset="0"/>
              </a:rPr>
              <a:t>grob</a:t>
            </a:r>
            <a:r>
              <a:rPr lang="en-US" dirty="0">
                <a:latin typeface="Lucida Console" charset="0"/>
              </a:rPr>
              <a:t> = </a:t>
            </a:r>
            <a:r>
              <a:rPr lang="en-US" dirty="0" err="1">
                <a:latin typeface="Lucida Console" charset="0"/>
              </a:rPr>
              <a:t>obj.frob</a:t>
            </a:r>
            <a:r>
              <a:rPr lang="en-US" dirty="0">
                <a:latin typeface="Lucida Console" charset="0"/>
              </a:rPr>
              <a:t>;	</a:t>
            </a:r>
            <a:r>
              <a:rPr lang="en-US" i="1" dirty="0">
                <a:latin typeface="Lucida Console" charset="0"/>
              </a:rPr>
              <a:t>=&gt;</a:t>
            </a:r>
            <a:r>
              <a:rPr lang="en-US" dirty="0">
                <a:latin typeface="Lucida Console" charset="0"/>
              </a:rPr>
              <a:t> </a:t>
            </a:r>
            <a:r>
              <a:rPr lang="en-US" dirty="0" err="1">
                <a:latin typeface="Lucida Console" charset="0"/>
              </a:rPr>
              <a:t>var</a:t>
            </a:r>
            <a:r>
              <a:rPr lang="en-US" dirty="0">
                <a:latin typeface="Lucida Console" charset="0"/>
              </a:rPr>
              <a:t> not necessary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 err="1">
                <a:latin typeface="Lucida Console" charset="0"/>
              </a:rPr>
              <a:t>grob</a:t>
            </a:r>
            <a:r>
              <a:rPr lang="en-US" dirty="0">
                <a:latin typeface="Lucida Console" charset="0"/>
              </a:rPr>
              <a:t>(6);			</a:t>
            </a:r>
            <a:r>
              <a:rPr lang="en-US" i="1" dirty="0" smtClean="0">
                <a:latin typeface="Lucida Console" charset="0"/>
              </a:rPr>
              <a:t>=</a:t>
            </a:r>
            <a:r>
              <a:rPr lang="en-US" i="1" dirty="0">
                <a:latin typeface="Lucida Console" charset="0"/>
              </a:rPr>
              <a:t>&gt;</a:t>
            </a:r>
            <a:r>
              <a:rPr lang="en-US" dirty="0">
                <a:latin typeface="Lucida Console" charset="0"/>
              </a:rPr>
              <a:t> undefined + 6 == </a:t>
            </a:r>
            <a:r>
              <a:rPr lang="en-US" dirty="0" err="1">
                <a:latin typeface="Lucida Console" charset="0"/>
              </a:rPr>
              <a:t>NaN</a:t>
            </a:r>
            <a:endParaRPr lang="en-US" dirty="0">
              <a:latin typeface="Lucida Console" charset="0"/>
            </a:endParaRP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>
                <a:latin typeface="Lucida Console" charset="0"/>
              </a:rPr>
              <a:t>prop = “hello”;	</a:t>
            </a:r>
            <a:r>
              <a:rPr lang="en-US" i="1" dirty="0">
                <a:latin typeface="Lucida Console" charset="0"/>
              </a:rPr>
              <a:t>=&gt;</a:t>
            </a:r>
            <a:r>
              <a:rPr lang="en-US" dirty="0">
                <a:latin typeface="Lucida Console" charset="0"/>
              </a:rPr>
              <a:t> reset global prop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dirty="0" err="1">
                <a:latin typeface="Lucida Console" charset="0"/>
              </a:rPr>
              <a:t>grob</a:t>
            </a:r>
            <a:r>
              <a:rPr lang="en-US" dirty="0">
                <a:latin typeface="Lucida Console" charset="0"/>
              </a:rPr>
              <a:t>(6);			</a:t>
            </a:r>
            <a:r>
              <a:rPr lang="en-US" i="1" dirty="0" smtClean="0">
                <a:latin typeface="Lucida Console" charset="0"/>
              </a:rPr>
              <a:t>=</a:t>
            </a:r>
            <a:r>
              <a:rPr lang="en-US" i="1" dirty="0">
                <a:latin typeface="Lucida Console" charset="0"/>
              </a:rPr>
              <a:t>&gt;</a:t>
            </a:r>
            <a:r>
              <a:rPr lang="en-US" dirty="0">
                <a:latin typeface="Lucida Console" charset="0"/>
              </a:rPr>
              <a:t> prop == “hello6</a:t>
            </a:r>
            <a:r>
              <a:rPr lang="en-US" dirty="0" smtClean="0">
                <a:latin typeface="Lucida Console" charset="0"/>
              </a:rPr>
              <a:t>”</a:t>
            </a:r>
            <a:endParaRPr lang="en-US" dirty="0">
              <a:latin typeface="Lucida Consol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62555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Full Lexical Closures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i="1" dirty="0" smtClean="0">
                <a:latin typeface="+mj-lt"/>
              </a:rPr>
              <a:t>Y</a:t>
            </a:r>
            <a:r>
              <a:rPr lang="en-US" sz="1800" dirty="0" smtClean="0">
                <a:latin typeface="+mj-lt"/>
              </a:rPr>
              <a:t> = </a:t>
            </a:r>
            <a:r>
              <a:rPr lang="en-US" sz="1800" dirty="0" smtClean="0">
                <a:latin typeface="Symbol" charset="2"/>
                <a:cs typeface="Symbol" charset="2"/>
              </a:rPr>
              <a:t>l</a:t>
            </a:r>
            <a:r>
              <a:rPr lang="en-US" sz="1800" i="1" dirty="0" smtClean="0">
                <a:latin typeface="+mj-lt"/>
              </a:rPr>
              <a:t>f</a:t>
            </a:r>
            <a:r>
              <a:rPr lang="en-US" sz="1800" dirty="0" smtClean="0">
                <a:latin typeface="+mj-lt"/>
              </a:rPr>
              <a:t>. (</a:t>
            </a:r>
            <a:r>
              <a:rPr lang="en-US" sz="1800" dirty="0" smtClean="0">
                <a:latin typeface="Symbol" charset="2"/>
                <a:cs typeface="Symbol" charset="2"/>
              </a:rPr>
              <a:t>l</a:t>
            </a:r>
            <a:r>
              <a:rPr lang="en-US" sz="1800" i="1" dirty="0" smtClean="0">
                <a:latin typeface="+mj-lt"/>
              </a:rPr>
              <a:t>x</a:t>
            </a:r>
            <a:r>
              <a:rPr lang="en-US" sz="1800" dirty="0" smtClean="0">
                <a:latin typeface="+mj-lt"/>
              </a:rPr>
              <a:t>. </a:t>
            </a:r>
            <a:r>
              <a:rPr lang="en-US" sz="1800" i="1" dirty="0" smtClean="0">
                <a:latin typeface="+mj-lt"/>
              </a:rPr>
              <a:t>x</a:t>
            </a:r>
            <a:r>
              <a:rPr lang="en-US" sz="1800" dirty="0" smtClean="0">
                <a:latin typeface="+mj-lt"/>
              </a:rPr>
              <a:t> </a:t>
            </a:r>
            <a:r>
              <a:rPr lang="en-US" sz="1800" i="1" dirty="0" smtClean="0">
                <a:latin typeface="+mj-lt"/>
              </a:rPr>
              <a:t>x</a:t>
            </a:r>
            <a:r>
              <a:rPr lang="en-US" sz="1800" dirty="0" smtClean="0">
                <a:latin typeface="+mj-lt"/>
              </a:rPr>
              <a:t>) (</a:t>
            </a:r>
            <a:r>
              <a:rPr lang="en-US" sz="1800" dirty="0">
                <a:latin typeface="Symbol" charset="2"/>
                <a:cs typeface="Symbol" charset="2"/>
              </a:rPr>
              <a:t>l</a:t>
            </a:r>
            <a:r>
              <a:rPr lang="en-US" sz="1800" i="1" dirty="0">
                <a:latin typeface="+mj-lt"/>
              </a:rPr>
              <a:t>x</a:t>
            </a:r>
            <a:r>
              <a:rPr lang="en-US" sz="1800" dirty="0">
                <a:latin typeface="+mj-lt"/>
              </a:rPr>
              <a:t>. </a:t>
            </a:r>
            <a:r>
              <a:rPr lang="en-US" sz="1800" i="1" dirty="0">
                <a:latin typeface="+mj-lt"/>
              </a:rPr>
              <a:t>f</a:t>
            </a:r>
            <a:r>
              <a:rPr lang="en-US" sz="1800" dirty="0">
                <a:latin typeface="+mj-lt"/>
              </a:rPr>
              <a:t>(</a:t>
            </a:r>
            <a:r>
              <a:rPr lang="en-US" sz="1800" dirty="0">
                <a:latin typeface="Symbol" charset="2"/>
                <a:cs typeface="Symbol" charset="2"/>
              </a:rPr>
              <a:t>l</a:t>
            </a:r>
            <a:r>
              <a:rPr lang="en-US" sz="1800" i="1" dirty="0">
                <a:latin typeface="+mj-lt"/>
              </a:rPr>
              <a:t>v</a:t>
            </a:r>
            <a:r>
              <a:rPr lang="en-US" sz="1800" dirty="0">
                <a:latin typeface="+mj-lt"/>
              </a:rPr>
              <a:t>. (</a:t>
            </a:r>
            <a:r>
              <a:rPr lang="en-US" sz="1800" i="1" dirty="0">
                <a:latin typeface="+mj-lt"/>
              </a:rPr>
              <a:t>x</a:t>
            </a:r>
            <a:r>
              <a:rPr lang="en-US" sz="1800" dirty="0">
                <a:latin typeface="+mj-lt"/>
              </a:rPr>
              <a:t> </a:t>
            </a:r>
            <a:r>
              <a:rPr lang="en-US" sz="1800" i="1" dirty="0">
                <a:latin typeface="+mj-lt"/>
              </a:rPr>
              <a:t>x</a:t>
            </a:r>
            <a:r>
              <a:rPr lang="en-US" sz="1800" dirty="0">
                <a:latin typeface="+mj-lt"/>
              </a:rPr>
              <a:t>) </a:t>
            </a:r>
            <a:r>
              <a:rPr lang="en-US" sz="1800" i="1" dirty="0">
                <a:latin typeface="+mj-lt"/>
              </a:rPr>
              <a:t>v</a:t>
            </a:r>
            <a:r>
              <a:rPr lang="en-US" sz="1800" dirty="0" smtClean="0">
                <a:latin typeface="+mj-lt"/>
              </a:rPr>
              <a:t>)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i="1" dirty="0" smtClean="0">
                <a:latin typeface="+mj-lt"/>
              </a:rPr>
              <a:t>Y</a:t>
            </a:r>
            <a:r>
              <a:rPr lang="en-US" sz="1800" dirty="0" smtClean="0">
                <a:latin typeface="+mj-lt"/>
              </a:rPr>
              <a:t> </a:t>
            </a:r>
            <a:r>
              <a:rPr lang="en-US" sz="1800" i="1" dirty="0" smtClean="0">
                <a:latin typeface="+mj-lt"/>
              </a:rPr>
              <a:t>f</a:t>
            </a:r>
            <a:r>
              <a:rPr lang="en-US" sz="1800" dirty="0" smtClean="0">
                <a:latin typeface="+mj-lt"/>
              </a:rPr>
              <a:t> </a:t>
            </a:r>
            <a:r>
              <a:rPr lang="en-US" sz="1800" i="1" dirty="0" smtClean="0">
                <a:latin typeface="+mj-lt"/>
              </a:rPr>
              <a:t>v</a:t>
            </a:r>
            <a:r>
              <a:rPr lang="en-US" sz="1800" dirty="0" smtClean="0">
                <a:latin typeface="+mj-lt"/>
              </a:rPr>
              <a:t> = </a:t>
            </a:r>
            <a:r>
              <a:rPr lang="en-US" sz="1800" i="1" dirty="0" smtClean="0">
                <a:latin typeface="+mj-lt"/>
              </a:rPr>
              <a:t>f</a:t>
            </a:r>
            <a:r>
              <a:rPr lang="en-US" sz="1800" dirty="0" smtClean="0">
                <a:latin typeface="+mj-lt"/>
              </a:rPr>
              <a:t>(</a:t>
            </a:r>
            <a:r>
              <a:rPr lang="en-US" sz="1800" i="1" dirty="0" smtClean="0">
                <a:latin typeface="+mj-lt"/>
              </a:rPr>
              <a:t>Y</a:t>
            </a:r>
            <a:r>
              <a:rPr lang="en-US" sz="1800" dirty="0" smtClean="0">
                <a:latin typeface="+mj-lt"/>
              </a:rPr>
              <a:t> </a:t>
            </a:r>
            <a:r>
              <a:rPr lang="en-US" sz="1800" i="1" dirty="0" smtClean="0">
                <a:latin typeface="+mj-lt"/>
              </a:rPr>
              <a:t>f</a:t>
            </a:r>
            <a:r>
              <a:rPr lang="en-US" sz="1800" dirty="0" smtClean="0">
                <a:latin typeface="+mj-lt"/>
              </a:rPr>
              <a:t>) </a:t>
            </a:r>
            <a:r>
              <a:rPr lang="en-US" sz="1800" i="1" dirty="0" smtClean="0">
                <a:latin typeface="+mj-lt"/>
              </a:rPr>
              <a:t>v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endParaRPr lang="en-US" sz="1800" dirty="0" smtClean="0">
              <a:latin typeface="Lucida Console" charset="0"/>
            </a:endParaRP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>
                <a:latin typeface="Lucida Console" charset="0"/>
              </a:rPr>
              <a:t>function Y</a:t>
            </a:r>
            <a:r>
              <a:rPr lang="en-US" sz="1800" dirty="0" smtClean="0">
                <a:latin typeface="Lucida Console" charset="0"/>
              </a:rPr>
              <a:t>(f) </a:t>
            </a:r>
            <a:r>
              <a:rPr lang="en-US" sz="1800" dirty="0">
                <a:latin typeface="Lucida Console" charset="0"/>
              </a:rPr>
              <a:t>{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>
                <a:latin typeface="Lucida Console" charset="0"/>
              </a:rPr>
              <a:t>  return function </a:t>
            </a:r>
            <a:r>
              <a:rPr lang="en-US" sz="1800" dirty="0" smtClean="0">
                <a:latin typeface="Lucida Console" charset="0"/>
              </a:rPr>
              <a:t>(x) { return x(x); }</a:t>
            </a:r>
            <a:r>
              <a:rPr lang="en-US" sz="1800" dirty="0">
                <a:latin typeface="Lucida Console" charset="0"/>
              </a:rPr>
              <a:t>(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>
                <a:latin typeface="Lucida Console" charset="0"/>
              </a:rPr>
              <a:t>    function </a:t>
            </a:r>
            <a:r>
              <a:rPr lang="en-US" sz="1800" dirty="0" smtClean="0">
                <a:latin typeface="Lucida Console" charset="0"/>
              </a:rPr>
              <a:t>(x) </a:t>
            </a:r>
            <a:r>
              <a:rPr lang="en-US" sz="1800" dirty="0">
                <a:latin typeface="Lucida Console" charset="0"/>
              </a:rPr>
              <a:t>{return </a:t>
            </a:r>
            <a:r>
              <a:rPr lang="en-US" sz="1800" dirty="0" smtClean="0">
                <a:latin typeface="Lucida Console" charset="0"/>
              </a:rPr>
              <a:t>f(</a:t>
            </a:r>
            <a:r>
              <a:rPr lang="en-US" sz="1800" dirty="0">
                <a:latin typeface="Lucida Console" charset="0"/>
              </a:rPr>
              <a:t>function </a:t>
            </a:r>
            <a:r>
              <a:rPr lang="en-US" sz="1800" dirty="0" smtClean="0">
                <a:latin typeface="Lucida Console" charset="0"/>
              </a:rPr>
              <a:t>(v) </a:t>
            </a:r>
            <a:r>
              <a:rPr lang="en-US" sz="1800" dirty="0">
                <a:latin typeface="Lucida Console" charset="0"/>
              </a:rPr>
              <a:t>{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>
                <a:latin typeface="Lucida Console" charset="0"/>
              </a:rPr>
              <a:t>      return </a:t>
            </a:r>
            <a:r>
              <a:rPr lang="en-US" sz="1800" dirty="0" smtClean="0">
                <a:latin typeface="Lucida Console" charset="0"/>
              </a:rPr>
              <a:t>x(x)(v)</a:t>
            </a:r>
            <a:r>
              <a:rPr lang="en-US" sz="1800" dirty="0">
                <a:latin typeface="Lucida Console" charset="0"/>
              </a:rPr>
              <a:t>;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>
                <a:latin typeface="Lucida Console" charset="0"/>
              </a:rPr>
              <a:t>    });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>
                <a:latin typeface="Lucida Console" charset="0"/>
              </a:rPr>
              <a:t>  });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>
                <a:latin typeface="Lucida Console" charset="0"/>
              </a:rPr>
              <a:t>}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 err="1" smtClean="0">
                <a:latin typeface="Lucida Console" charset="0"/>
              </a:rPr>
              <a:t>var</a:t>
            </a:r>
            <a:r>
              <a:rPr lang="en-US" sz="1800" dirty="0" smtClean="0">
                <a:latin typeface="Lucida Console" charset="0"/>
              </a:rPr>
              <a:t> </a:t>
            </a:r>
            <a:r>
              <a:rPr lang="en-US" sz="1800" dirty="0">
                <a:latin typeface="Lucida Console" charset="0"/>
              </a:rPr>
              <a:t>fact = Y(function (fact) {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>
                <a:latin typeface="Lucida Console" charset="0"/>
              </a:rPr>
              <a:t>  return function (n) {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>
                <a:latin typeface="Lucida Console" charset="0"/>
              </a:rPr>
              <a:t>    return (n </a:t>
            </a:r>
            <a:r>
              <a:rPr lang="en-US" sz="1800" dirty="0" smtClean="0">
                <a:latin typeface="Lucida Console" charset="0"/>
              </a:rPr>
              <a:t>== 0) </a:t>
            </a:r>
            <a:r>
              <a:rPr lang="en-US" sz="1800" dirty="0">
                <a:latin typeface="Lucida Console" charset="0"/>
              </a:rPr>
              <a:t>? </a:t>
            </a:r>
            <a:r>
              <a:rPr lang="en-US" sz="1800" dirty="0" smtClean="0">
                <a:latin typeface="Lucida Console" charset="0"/>
              </a:rPr>
              <a:t>1 </a:t>
            </a:r>
            <a:r>
              <a:rPr lang="en-US" sz="1800" dirty="0">
                <a:latin typeface="Lucida Console" charset="0"/>
              </a:rPr>
              <a:t>: n * fact(n-1);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>
                <a:latin typeface="Lucida Console" charset="0"/>
              </a:rPr>
              <a:t>  }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>
                <a:latin typeface="Lucida Console" charset="0"/>
              </a:rPr>
              <a:t>});</a:t>
            </a:r>
          </a:p>
          <a:p>
            <a:pPr lvl="1">
              <a:lnSpc>
                <a:spcPct val="100000"/>
              </a:lnSpc>
              <a:buFont typeface="Times" charset="0"/>
              <a:buNone/>
            </a:pPr>
            <a:r>
              <a:rPr lang="en-US" sz="1800" dirty="0" smtClean="0">
                <a:latin typeface="Lucida Console" charset="0"/>
              </a:rPr>
              <a:t>fact</a:t>
            </a:r>
            <a:r>
              <a:rPr lang="en-US" sz="1800" dirty="0">
                <a:latin typeface="Lucida Console" charset="0"/>
              </a:rPr>
              <a:t>(5</a:t>
            </a:r>
            <a:r>
              <a:rPr lang="en-US" sz="1800" dirty="0" smtClean="0">
                <a:latin typeface="Lucida Console" charset="0"/>
              </a:rPr>
              <a:t>);</a:t>
            </a:r>
            <a:r>
              <a:rPr lang="en-US" sz="1800" dirty="0">
                <a:latin typeface="Lucida Console" charset="0"/>
              </a:rPr>
              <a:t>	</a:t>
            </a:r>
            <a:r>
              <a:rPr lang="en-US" sz="1800" i="1" dirty="0">
                <a:latin typeface="Lucida Console" charset="0"/>
              </a:rPr>
              <a:t>=&gt;</a:t>
            </a:r>
            <a:r>
              <a:rPr lang="en-US" sz="1800" dirty="0">
                <a:latin typeface="Lucida Console" charset="0"/>
              </a:rPr>
              <a:t> 120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4876484"/>
      </p:ext>
    </p:extLst>
  </p:cSld>
  <p:clrMapOvr>
    <a:masterClrMapping/>
  </p:clrMapOvr>
</p:sld>
</file>

<file path=ppt/theme/theme1.xml><?xml version="1.0" encoding="utf-8"?>
<a:theme xmlns:a="http://schemas.openxmlformats.org/drawingml/2006/main" name="BeppeHot">
  <a:themeElements>
    <a:clrScheme name="1_AIIA00 2">
      <a:dk1>
        <a:srgbClr val="000000"/>
      </a:dk1>
      <a:lt1>
        <a:srgbClr val="FFFFFF"/>
      </a:lt1>
      <a:dk2>
        <a:srgbClr val="000000"/>
      </a:dk2>
      <a:lt2>
        <a:srgbClr val="868686"/>
      </a:lt2>
      <a:accent1>
        <a:srgbClr val="3366FF"/>
      </a:accent1>
      <a:accent2>
        <a:srgbClr val="009900"/>
      </a:accent2>
      <a:accent3>
        <a:srgbClr val="FFFFFF"/>
      </a:accent3>
      <a:accent4>
        <a:srgbClr val="000000"/>
      </a:accent4>
      <a:accent5>
        <a:srgbClr val="ADB8FF"/>
      </a:accent5>
      <a:accent6>
        <a:srgbClr val="008A00"/>
      </a:accent6>
      <a:hlink>
        <a:srgbClr val="FF0033"/>
      </a:hlink>
      <a:folHlink>
        <a:srgbClr val="CCCCCC"/>
      </a:folHlink>
    </a:clrScheme>
    <a:fontScheme name="1_AIIA00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miter lim="800000"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miter lim="800000"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1_AIIA00 1">
        <a:dk1>
          <a:srgbClr val="000000"/>
        </a:dk1>
        <a:lt1>
          <a:srgbClr val="FFFFFF"/>
        </a:lt1>
        <a:dk2>
          <a:srgbClr val="0066CC"/>
        </a:dk2>
        <a:lt2>
          <a:srgbClr val="CBCBCB"/>
        </a:lt2>
        <a:accent1>
          <a:srgbClr val="00CCFF"/>
        </a:accent1>
        <a:accent2>
          <a:srgbClr val="00FFCC"/>
        </a:accent2>
        <a:accent3>
          <a:srgbClr val="AAB8E2"/>
        </a:accent3>
        <a:accent4>
          <a:srgbClr val="DADADA"/>
        </a:accent4>
        <a:accent5>
          <a:srgbClr val="AAE2FF"/>
        </a:accent5>
        <a:accent6>
          <a:srgbClr val="00E7B9"/>
        </a:accent6>
        <a:hlink>
          <a:srgbClr val="FF33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AIIA00 2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3366FF"/>
        </a:accent1>
        <a:accent2>
          <a:srgbClr val="009900"/>
        </a:accent2>
        <a:accent3>
          <a:srgbClr val="FFFFFF"/>
        </a:accent3>
        <a:accent4>
          <a:srgbClr val="000000"/>
        </a:accent4>
        <a:accent5>
          <a:srgbClr val="ADB8FF"/>
        </a:accent5>
        <a:accent6>
          <a:srgbClr val="008A00"/>
        </a:accent6>
        <a:hlink>
          <a:srgbClr val="FF0033"/>
        </a:hlink>
        <a:folHlink>
          <a:srgbClr val="CCCC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AIIA00 3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EAEAEA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555555"/>
        </a:accent6>
        <a:hlink>
          <a:srgbClr val="969696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581</TotalTime>
  <Words>208</Words>
  <Application>Microsoft Macintosh PowerPoint</Application>
  <PresentationFormat>On-screen Show (4:3)</PresentationFormat>
  <Paragraphs>42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BeppeHot</vt:lpstr>
      <vt:lpstr>JavaScript Object Model</vt:lpstr>
      <vt:lpstr>JavaScript in two slides</vt:lpstr>
      <vt:lpstr>JS in two slides (2)</vt:lpstr>
      <vt:lpstr>Full Lexical Closures</vt:lpstr>
    </vt:vector>
  </TitlesOfParts>
  <Company>Computer Science - University of Pisa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Giuseppe Attardi</dc:creator>
  <cp:lastModifiedBy>Giuseppe Attardi</cp:lastModifiedBy>
  <cp:revision>44</cp:revision>
  <dcterms:created xsi:type="dcterms:W3CDTF">2015-09-28T03:00:11Z</dcterms:created>
  <dcterms:modified xsi:type="dcterms:W3CDTF">2016-05-24T01:39:59Z</dcterms:modified>
</cp:coreProperties>
</file>

<file path=docProps/thumbnail.jpeg>
</file>